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1"/>
  </p:sldMasterIdLst>
  <p:notesMasterIdLst>
    <p:notesMasterId r:id="rId5"/>
  </p:notesMasterIdLst>
  <p:sldIdLst>
    <p:sldId id="256" r:id="rId2"/>
    <p:sldId id="257" r:id="rId3"/>
    <p:sldId id="260" r:id="rId4"/>
  </p:sldIdLst>
  <p:sldSz cx="9144000" cy="5143500" type="screen16x9"/>
  <p:notesSz cx="6858000" cy="9144000"/>
  <p:embeddedFontLst>
    <p:embeddedFont>
      <p:font typeface="Alice" panose="020B0604020202020204" charset="0"/>
      <p:regular r:id="rId6"/>
    </p:embeddedFont>
    <p:embeddedFont>
      <p:font typeface="Karla" pitchFamily="2" charset="0"/>
      <p:regular r:id="rId7"/>
      <p:bold r:id="rId8"/>
      <p:italic r:id="rId9"/>
      <p:boldItalic r:id="rId10"/>
    </p:embeddedFont>
    <p:embeddedFont>
      <p:font typeface="Roboto Condensed Light" panose="02000000000000000000" pitchFamily="2" charset="0"/>
      <p:regular r:id="rId11"/>
      <p: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660A99D-003B-4672-99E8-6027E572489C}">
  <a:tblStyle styleId="{F660A99D-003B-4672-99E8-6027E572489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2" d="100"/>
          <a:sy n="102" d="100"/>
        </p:scale>
        <p:origin x="898" y="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theme" Target="theme/theme1.xml"/><Relationship Id="rId10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05c844e68c_1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05c844e68c_1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051633d37a_0_30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051633d37a_0_30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image" Target="../media/image6.pn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7.png"/><Relationship Id="rId5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190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057025" y="1380913"/>
            <a:ext cx="4285200" cy="208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9600">
                <a:solidFill>
                  <a:srgbClr val="191919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057025" y="3386412"/>
            <a:ext cx="42852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6"/>
                </a:solidFill>
                <a:latin typeface="Karla"/>
                <a:ea typeface="Karla"/>
                <a:cs typeface="Karla"/>
                <a:sym typeface="Karl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lt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190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20000" y="1192177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AutoNum type="arabicPeriod"/>
              <a:defRPr sz="1250"/>
            </a:lvl1pPr>
            <a:lvl2pPr marL="914400" lvl="1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 sz="3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lt1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9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190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9"/>
          <p:cNvSpPr txBox="1">
            <a:spLocks noGrp="1"/>
          </p:cNvSpPr>
          <p:nvPr>
            <p:ph type="title"/>
          </p:nvPr>
        </p:nvSpPr>
        <p:spPr>
          <a:xfrm>
            <a:off x="713225" y="1492300"/>
            <a:ext cx="4847400" cy="8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713250" y="2302539"/>
            <a:ext cx="4847400" cy="12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bg>
      <p:bgPr>
        <a:solidFill>
          <a:schemeClr val="lt1"/>
        </a:solidFill>
        <a:effectLst/>
      </p:bgPr>
    </p:bg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190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4798" y="3886786"/>
            <a:ext cx="936851" cy="991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913" y="2973175"/>
            <a:ext cx="474625" cy="54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62350" y="200425"/>
            <a:ext cx="936851" cy="990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44100" y="1155150"/>
            <a:ext cx="419972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44525" y="3429632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2362" y="1777534"/>
            <a:ext cx="474626" cy="502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87838" y="193699"/>
            <a:ext cx="605026" cy="691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620000" y="1404332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7838" y="4108099"/>
            <a:ext cx="605027" cy="691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912000" y="3171275"/>
            <a:ext cx="419972" cy="43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bg>
      <p:bgPr>
        <a:solidFill>
          <a:schemeClr val="l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1900" y="0"/>
            <a:ext cx="91403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126" y="209375"/>
            <a:ext cx="1655099" cy="1572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6"/>
          <p:cNvSpPr/>
          <p:nvPr/>
        </p:nvSpPr>
        <p:spPr>
          <a:xfrm>
            <a:off x="193138" y="1541306"/>
            <a:ext cx="474625" cy="1015384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>
                <a:ln>
                  <a:noFill/>
                </a:ln>
                <a:solidFill>
                  <a:schemeClr val="accent6"/>
                </a:solidFill>
                <a:latin typeface="Alice"/>
              </a:rPr>
              <a:t>日</a:t>
            </a:r>
            <a:br>
              <a:rPr b="0" i="0">
                <a:ln>
                  <a:noFill/>
                </a:ln>
                <a:solidFill>
                  <a:schemeClr val="accent6"/>
                </a:solidFill>
                <a:latin typeface="Alice"/>
              </a:rPr>
            </a:br>
            <a:r>
              <a:rPr b="0" i="0">
                <a:ln>
                  <a:noFill/>
                </a:ln>
                <a:solidFill>
                  <a:schemeClr val="accent6"/>
                </a:solidFill>
                <a:latin typeface="Alice"/>
              </a:rPr>
              <a:t>本</a:t>
            </a:r>
          </a:p>
        </p:txBody>
      </p:sp>
      <p:pic>
        <p:nvPicPr>
          <p:cNvPr id="166" name="Google Shape;16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950524" y="2409865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1923274" y="628490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37650" y="134162"/>
            <a:ext cx="598501" cy="63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421970" y="575100"/>
            <a:ext cx="1923067" cy="17484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5900" y="134162"/>
            <a:ext cx="474625" cy="54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852212" y="4357346"/>
            <a:ext cx="474626" cy="502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7852199" y="3891252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26850" y="3588738"/>
            <a:ext cx="474624" cy="5017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8506974" y="4446702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85100" y="4393037"/>
            <a:ext cx="419972" cy="43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Alice"/>
              <a:buNone/>
              <a:defRPr sz="3500">
                <a:solidFill>
                  <a:schemeClr val="accent6"/>
                </a:solidFill>
                <a:latin typeface="Alice"/>
                <a:ea typeface="Alice"/>
                <a:cs typeface="Alice"/>
                <a:sym typeface="Alic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Alice"/>
              <a:buNone/>
              <a:defRPr sz="3500">
                <a:solidFill>
                  <a:schemeClr val="accent6"/>
                </a:solidFill>
                <a:latin typeface="Alice"/>
                <a:ea typeface="Alice"/>
                <a:cs typeface="Alice"/>
                <a:sym typeface="Alic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Alice"/>
              <a:buNone/>
              <a:defRPr sz="3500">
                <a:solidFill>
                  <a:schemeClr val="accent6"/>
                </a:solidFill>
                <a:latin typeface="Alice"/>
                <a:ea typeface="Alice"/>
                <a:cs typeface="Alice"/>
                <a:sym typeface="Alic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Alice"/>
              <a:buNone/>
              <a:defRPr sz="3500">
                <a:solidFill>
                  <a:schemeClr val="accent6"/>
                </a:solidFill>
                <a:latin typeface="Alice"/>
                <a:ea typeface="Alice"/>
                <a:cs typeface="Alice"/>
                <a:sym typeface="Alic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Alice"/>
              <a:buNone/>
              <a:defRPr sz="3500">
                <a:solidFill>
                  <a:schemeClr val="accent6"/>
                </a:solidFill>
                <a:latin typeface="Alice"/>
                <a:ea typeface="Alice"/>
                <a:cs typeface="Alice"/>
                <a:sym typeface="Alic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Alice"/>
              <a:buNone/>
              <a:defRPr sz="3500">
                <a:solidFill>
                  <a:schemeClr val="accent6"/>
                </a:solidFill>
                <a:latin typeface="Alice"/>
                <a:ea typeface="Alice"/>
                <a:cs typeface="Alice"/>
                <a:sym typeface="Alic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Alice"/>
              <a:buNone/>
              <a:defRPr sz="3500">
                <a:solidFill>
                  <a:schemeClr val="accent6"/>
                </a:solidFill>
                <a:latin typeface="Alice"/>
                <a:ea typeface="Alice"/>
                <a:cs typeface="Alice"/>
                <a:sym typeface="Alic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Alice"/>
              <a:buNone/>
              <a:defRPr sz="3500">
                <a:solidFill>
                  <a:schemeClr val="accent6"/>
                </a:solidFill>
                <a:latin typeface="Alice"/>
                <a:ea typeface="Alice"/>
                <a:cs typeface="Alice"/>
                <a:sym typeface="Alic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500"/>
              <a:buFont typeface="Alice"/>
              <a:buNone/>
              <a:defRPr sz="3500">
                <a:solidFill>
                  <a:schemeClr val="accent6"/>
                </a:solidFill>
                <a:latin typeface="Alice"/>
                <a:ea typeface="Alice"/>
                <a:cs typeface="Alice"/>
                <a:sym typeface="Alic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Karla"/>
              <a:buChar char="●"/>
              <a:defRPr>
                <a:solidFill>
                  <a:schemeClr val="accent6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Karla"/>
              <a:buChar char="○"/>
              <a:defRPr>
                <a:solidFill>
                  <a:schemeClr val="accent6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Karla"/>
              <a:buChar char="■"/>
              <a:defRPr>
                <a:solidFill>
                  <a:schemeClr val="accent6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Karla"/>
              <a:buChar char="●"/>
              <a:defRPr>
                <a:solidFill>
                  <a:schemeClr val="accent6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Karla"/>
              <a:buChar char="○"/>
              <a:defRPr>
                <a:solidFill>
                  <a:schemeClr val="accent6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Karla"/>
              <a:buChar char="■"/>
              <a:defRPr>
                <a:solidFill>
                  <a:schemeClr val="accent6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Karla"/>
              <a:buChar char="●"/>
              <a:defRPr>
                <a:solidFill>
                  <a:schemeClr val="accent6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Karla"/>
              <a:buChar char="○"/>
              <a:defRPr>
                <a:solidFill>
                  <a:schemeClr val="accent6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Karla"/>
              <a:buChar char="■"/>
              <a:defRPr>
                <a:solidFill>
                  <a:schemeClr val="accent6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5" r:id="rId3"/>
    <p:sldLayoutId id="2147483658" r:id="rId4"/>
    <p:sldLayoutId id="2147483671" r:id="rId5"/>
    <p:sldLayoutId id="2147483672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hyperlink" Target="https://github.com/lokin7778/ENGR_1181_SDP_GAME.git" TargetMode="External"/><Relationship Id="rId4" Type="http://schemas.openxmlformats.org/officeDocument/2006/relationships/image" Target="../media/image8.png"/><Relationship Id="rId9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8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9946" y="3298183"/>
            <a:ext cx="474626" cy="502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1219" y="1115487"/>
            <a:ext cx="1634447" cy="16033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0344" y="3087636"/>
            <a:ext cx="936851" cy="9918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74409" y="441174"/>
            <a:ext cx="474625" cy="54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45071" y="293762"/>
            <a:ext cx="936851" cy="990326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30"/>
          <p:cNvSpPr txBox="1">
            <a:spLocks noGrp="1"/>
          </p:cNvSpPr>
          <p:nvPr>
            <p:ph type="ctrTitle"/>
          </p:nvPr>
        </p:nvSpPr>
        <p:spPr>
          <a:xfrm>
            <a:off x="4370309" y="1005893"/>
            <a:ext cx="4285200" cy="208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5400" dirty="0"/>
              <a:t>Kana no Densetsu</a:t>
            </a:r>
            <a:endParaRPr sz="5400" dirty="0">
              <a:solidFill>
                <a:schemeClr val="dk1"/>
              </a:solidFill>
              <a:latin typeface="Alice"/>
              <a:ea typeface="Alice"/>
              <a:cs typeface="Alice"/>
              <a:sym typeface="Alice"/>
            </a:endParaRPr>
          </a:p>
        </p:txBody>
      </p:sp>
      <p:sp>
        <p:nvSpPr>
          <p:cNvPr id="192" name="Google Shape;192;p30"/>
          <p:cNvSpPr txBox="1">
            <a:spLocks noGrp="1"/>
          </p:cNvSpPr>
          <p:nvPr>
            <p:ph type="subTitle" idx="1"/>
          </p:nvPr>
        </p:nvSpPr>
        <p:spPr>
          <a:xfrm>
            <a:off x="4370309" y="2867725"/>
            <a:ext cx="42852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 MATLAB simple game engine powered Japanese Hiragana teaching game</a:t>
            </a:r>
            <a:endParaRPr dirty="0"/>
          </a:p>
        </p:txBody>
      </p:sp>
      <p:pic>
        <p:nvPicPr>
          <p:cNvPr id="193" name="Google Shape;193;p3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5400000">
            <a:off x="1786482" y="316952"/>
            <a:ext cx="1603328" cy="2766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-5400000" flipH="1">
            <a:off x="1264844" y="1382398"/>
            <a:ext cx="1739779" cy="27685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1463271" y="680737"/>
            <a:ext cx="419972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17195" y="3477460"/>
            <a:ext cx="474625" cy="54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561946" y="3454462"/>
            <a:ext cx="419972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50471" y="2974444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89546" y="2501794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389546" y="627057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466509" y="98052"/>
            <a:ext cx="474625" cy="54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0636" y="295842"/>
            <a:ext cx="598500" cy="633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389134" y="768714"/>
            <a:ext cx="419972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31710" y="4553893"/>
            <a:ext cx="474626" cy="502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8395673" y="4079479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790636" y="4276633"/>
            <a:ext cx="605026" cy="6916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316384" y="133984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234660" y="4632759"/>
            <a:ext cx="419972" cy="43109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20C08A-FCD2-91F4-C2D2-BD4E31E70BC9}"/>
              </a:ext>
            </a:extLst>
          </p:cNvPr>
          <p:cNvSpPr txBox="1"/>
          <p:nvPr/>
        </p:nvSpPr>
        <p:spPr>
          <a:xfrm>
            <a:off x="158074" y="4241356"/>
            <a:ext cx="3773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By Lokesh Narasimhan and Wagdy Gheith</a:t>
            </a:r>
          </a:p>
          <a:p>
            <a:r>
              <a:rPr lang="en-US" b="1" dirty="0"/>
              <a:t>GROUP 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72A070-72BA-D463-60FF-A49FC988B1E2}"/>
              </a:ext>
            </a:extLst>
          </p:cNvPr>
          <p:cNvSpPr txBox="1"/>
          <p:nvPr/>
        </p:nvSpPr>
        <p:spPr>
          <a:xfrm>
            <a:off x="137664" y="4815132"/>
            <a:ext cx="68477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GitHub repository link: </a:t>
            </a:r>
            <a:r>
              <a:rPr lang="en-US" dirty="0">
                <a:solidFill>
                  <a:srgbClr val="FFFF00"/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https://github.com/lokin7778/ENGR_1181_SDP_GAME.git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4" name="Google Shape;286;p34">
            <a:extLst>
              <a:ext uri="{FF2B5EF4-FFF2-40B4-BE49-F238E27FC236}">
                <a16:creationId xmlns:a16="http://schemas.microsoft.com/office/drawing/2014/main" id="{4FA9EB18-4CA8-F5AB-C384-365A5DC5C4B9}"/>
              </a:ext>
            </a:extLst>
          </p:cNvPr>
          <p:cNvSpPr/>
          <p:nvPr/>
        </p:nvSpPr>
        <p:spPr>
          <a:xfrm>
            <a:off x="696965" y="983725"/>
            <a:ext cx="484856" cy="1272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>
                  <a:noFill/>
                </a:ln>
                <a:solidFill>
                  <a:schemeClr val="accent6"/>
                </a:solidFill>
                <a:latin typeface="Alice"/>
              </a:rPr>
              <a:t>日</a:t>
            </a:r>
            <a:br>
              <a:rPr b="0" i="0" dirty="0">
                <a:ln>
                  <a:noFill/>
                </a:ln>
                <a:solidFill>
                  <a:schemeClr val="accent6"/>
                </a:solidFill>
                <a:latin typeface="Alice"/>
              </a:rPr>
            </a:br>
            <a:r>
              <a:rPr b="0" i="0" dirty="0">
                <a:ln>
                  <a:noFill/>
                </a:ln>
                <a:solidFill>
                  <a:schemeClr val="accent6"/>
                </a:solidFill>
                <a:latin typeface="Alice"/>
              </a:rPr>
              <a:t>本</a:t>
            </a:r>
            <a:r>
              <a:rPr lang="ja-JP" altLang="en-US" dirty="0"/>
              <a:t>語</a:t>
            </a:r>
            <a:endParaRPr b="0" i="0" dirty="0">
              <a:ln>
                <a:noFill/>
              </a:ln>
              <a:solidFill>
                <a:schemeClr val="accent6"/>
              </a:solidFill>
              <a:latin typeface="Alic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1"/>
          <p:cNvSpPr txBox="1">
            <a:spLocks noGrp="1"/>
          </p:cNvSpPr>
          <p:nvPr>
            <p:ph type="body" idx="1"/>
          </p:nvPr>
        </p:nvSpPr>
        <p:spPr>
          <a:xfrm>
            <a:off x="720000" y="1192177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/>
              <a:t>Introduction to the Game and Game’s prototype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/>
              <a:t>Explaining the functionality of the game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/>
              <a:t>The problems this game solves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/>
              <a:t>Target Users and the Benefit for them in playing this Game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/>
              <a:t>How does this Game satisfy the theme chosen?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/>
              <a:t>Key Gameplay features and a visual to give a simple demo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/>
              <a:t>What will the team members speak?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400" dirty="0"/>
              <a:t>Why should this game be developed further?</a:t>
            </a:r>
            <a:endParaRPr sz="1400" dirty="0"/>
          </a:p>
        </p:txBody>
      </p:sp>
      <p:sp>
        <p:nvSpPr>
          <p:cNvPr id="215" name="Google Shape;215;p31"/>
          <p:cNvSpPr txBox="1">
            <a:spLocks noGrp="1"/>
          </p:cNvSpPr>
          <p:nvPr>
            <p:ph type="title"/>
          </p:nvPr>
        </p:nvSpPr>
        <p:spPr>
          <a:xfrm>
            <a:off x="713250" y="539500"/>
            <a:ext cx="7717500" cy="4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pic>
        <p:nvPicPr>
          <p:cNvPr id="216" name="Google Shape;21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375" y="649625"/>
            <a:ext cx="474625" cy="54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20787" y="4393025"/>
            <a:ext cx="419972" cy="431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22375" y="4021382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362" y="209859"/>
            <a:ext cx="474626" cy="5024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375" y="299220"/>
            <a:ext cx="315401" cy="3237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44313" flipH="1">
            <a:off x="6352263" y="2382753"/>
            <a:ext cx="1144148" cy="675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644313" flipH="1">
            <a:off x="6639492" y="2570852"/>
            <a:ext cx="1144148" cy="6754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10951" y="1934041"/>
            <a:ext cx="474625" cy="54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049026" y="2476590"/>
            <a:ext cx="598501" cy="63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20778" y="1623718"/>
            <a:ext cx="598500" cy="633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135977" y="517391"/>
            <a:ext cx="1655099" cy="1572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34"/>
          <p:cNvSpPr txBox="1">
            <a:spLocks noGrp="1"/>
          </p:cNvSpPr>
          <p:nvPr>
            <p:ph type="title"/>
          </p:nvPr>
        </p:nvSpPr>
        <p:spPr>
          <a:xfrm>
            <a:off x="588534" y="85937"/>
            <a:ext cx="4847400" cy="88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· INTRODUCTION ·</a:t>
            </a:r>
            <a:endParaRPr dirty="0"/>
          </a:p>
        </p:txBody>
      </p:sp>
      <p:sp>
        <p:nvSpPr>
          <p:cNvPr id="278" name="Google Shape;278;p34"/>
          <p:cNvSpPr txBox="1">
            <a:spLocks noGrp="1"/>
          </p:cNvSpPr>
          <p:nvPr>
            <p:ph type="subTitle" idx="1"/>
          </p:nvPr>
        </p:nvSpPr>
        <p:spPr>
          <a:xfrm>
            <a:off x="460282" y="1009473"/>
            <a:ext cx="4847400" cy="12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/>
              <a:t>This is an interactive game that teaches simple Japanese Hiragana (first 10 letters)</a:t>
            </a:r>
            <a:endParaRPr dirty="0"/>
          </a:p>
        </p:txBody>
      </p:sp>
      <p:pic>
        <p:nvPicPr>
          <p:cNvPr id="279" name="Google Shape;279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flipH="1">
            <a:off x="6520771" y="225003"/>
            <a:ext cx="1974480" cy="3122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 flipH="1">
            <a:off x="7697939" y="117466"/>
            <a:ext cx="1300644" cy="886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647514" y="1778648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350301" y="3223448"/>
            <a:ext cx="315401" cy="3237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975" y="3851374"/>
            <a:ext cx="598501" cy="63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9838" y="3699437"/>
            <a:ext cx="474625" cy="54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4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1129863" y="4446707"/>
            <a:ext cx="315401" cy="323754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34"/>
          <p:cNvSpPr/>
          <p:nvPr/>
        </p:nvSpPr>
        <p:spPr>
          <a:xfrm>
            <a:off x="6188018" y="489772"/>
            <a:ext cx="484856" cy="12726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0" i="0" dirty="0">
                <a:ln>
                  <a:noFill/>
                </a:ln>
                <a:solidFill>
                  <a:schemeClr val="accent6"/>
                </a:solidFill>
                <a:latin typeface="Alice"/>
              </a:rPr>
              <a:t>日</a:t>
            </a:r>
            <a:br>
              <a:rPr b="0" i="0" dirty="0">
                <a:ln>
                  <a:noFill/>
                </a:ln>
                <a:solidFill>
                  <a:schemeClr val="accent6"/>
                </a:solidFill>
                <a:latin typeface="Alice"/>
              </a:rPr>
            </a:br>
            <a:r>
              <a:rPr b="0" i="0" dirty="0">
                <a:ln>
                  <a:noFill/>
                </a:ln>
                <a:solidFill>
                  <a:schemeClr val="accent6"/>
                </a:solidFill>
                <a:latin typeface="Alice"/>
              </a:rPr>
              <a:t>本</a:t>
            </a:r>
            <a:r>
              <a:rPr lang="ja-JP" altLang="en-US" dirty="0"/>
              <a:t>語</a:t>
            </a:r>
            <a:endParaRPr b="0" i="0" dirty="0">
              <a:ln>
                <a:noFill/>
              </a:ln>
              <a:solidFill>
                <a:schemeClr val="accent6"/>
              </a:solidFill>
              <a:latin typeface="Alic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apanese Language School Center by Slidesgo">
  <a:themeElements>
    <a:clrScheme name="Simple Light">
      <a:dk1>
        <a:srgbClr val="FFFFFF"/>
      </a:dk1>
      <a:lt1>
        <a:srgbClr val="CF9D3A"/>
      </a:lt1>
      <a:dk2>
        <a:srgbClr val="B3800B"/>
      </a:dk2>
      <a:lt2>
        <a:srgbClr val="F5CD69"/>
      </a:lt2>
      <a:accent1>
        <a:srgbClr val="004796"/>
      </a:accent1>
      <a:accent2>
        <a:srgbClr val="052D59"/>
      </a:accent2>
      <a:accent3>
        <a:srgbClr val="DE3E16"/>
      </a:accent3>
      <a:accent4>
        <a:srgbClr val="BD000C"/>
      </a:accent4>
      <a:accent5>
        <a:srgbClr val="313033"/>
      </a:accent5>
      <a:accent6>
        <a:srgbClr val="000000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135</Words>
  <Application>Microsoft Office PowerPoint</Application>
  <PresentationFormat>On-screen Show (16:9)</PresentationFormat>
  <Paragraphs>25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Alice</vt:lpstr>
      <vt:lpstr>Arial</vt:lpstr>
      <vt:lpstr>Roboto Condensed Light</vt:lpstr>
      <vt:lpstr>Karla</vt:lpstr>
      <vt:lpstr>Japanese Language School Center by Slidesgo</vt:lpstr>
      <vt:lpstr>Kana no Densetsu</vt:lpstr>
      <vt:lpstr>TABLE OF CONTENTS</vt:lpstr>
      <vt:lpstr>· INTRODUCTION ·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Lokesh Narasimhan</dc:creator>
  <cp:lastModifiedBy>Narasimhan, Lokesh</cp:lastModifiedBy>
  <cp:revision>4</cp:revision>
  <dcterms:modified xsi:type="dcterms:W3CDTF">2025-12-03T18:24:06Z</dcterms:modified>
</cp:coreProperties>
</file>